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dvent Pro SemiBold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 Condensed Medium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  <p:embeddedFont>
      <p:font typeface="Merriweather"/>
      <p:regular r:id="rId46"/>
      <p:bold r:id="rId47"/>
      <p:italic r:id="rId48"/>
      <p:boldItalic r:id="rId49"/>
    </p:embeddedFont>
    <p:embeddedFont>
      <p:font typeface="Share Tech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regular.fntdata"/><Relationship Id="rId42" Type="http://schemas.openxmlformats.org/officeDocument/2006/relationships/font" Target="fonts/FiraSansCondensedMedium-italic.fntdata"/><Relationship Id="rId41" Type="http://schemas.openxmlformats.org/officeDocument/2006/relationships/font" Target="fonts/FiraSansCondensedMedium-bold.fntdata"/><Relationship Id="rId44" Type="http://schemas.openxmlformats.org/officeDocument/2006/relationships/font" Target="fonts/MavenPro-regular.fntdata"/><Relationship Id="rId43" Type="http://schemas.openxmlformats.org/officeDocument/2006/relationships/font" Target="fonts/FiraSansCondensedMedium-boldItalic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dventProSemiBold-bold.fntdata"/><Relationship Id="rId30" Type="http://schemas.openxmlformats.org/officeDocument/2006/relationships/font" Target="fonts/AdventProSemiBold-regular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ShareTec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ae5e0b4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ae5e0b4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fcad97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fcad97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fcad972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fcad972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fcad972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fcad972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fba61df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fba61df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fcad9729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fcad9729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fcad972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fcad972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b7c077c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b7c077c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b7c077b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b7c077b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b7c077c8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b7c077c8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b72e1a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b72e1a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b7c077c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b7c077c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b7c077c8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b7c077c8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b7c077c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b7c077c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fba61df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fba61df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b7d190c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b7d190c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8737c3a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8737c3a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8737c3a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8737c3a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ae5e0b4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ae5e0b4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ae5e0b44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ae5e0b4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ae5e0b4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ae5e0b4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ae5e0b4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ae5e0b4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ae5e0b4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ae5e0b4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eeexplore.ieee.org/document/9270032/authors#authors" TargetMode="External"/><Relationship Id="rId4" Type="http://schemas.openxmlformats.org/officeDocument/2006/relationships/hyperlink" Target="https://www.kaggle.com/sharansmenon/div2k" TargetMode="External"/><Relationship Id="rId5" Type="http://schemas.openxmlformats.org/officeDocument/2006/relationships/hyperlink" Target="https://pub.towardsai.net/image-de-noising-using-deep-learning-1a8334c81f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sharansmenon/div2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/>
          <p:nvPr>
            <p:ph type="ctrTitle"/>
          </p:nvPr>
        </p:nvSpPr>
        <p:spPr>
          <a:xfrm>
            <a:off x="1003650" y="12185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6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Multi-Wavelet Residual Dense Convolutional </a:t>
            </a:r>
            <a:endParaRPr sz="2500"/>
          </a:p>
          <a:p>
            <a:pPr indent="0" lvl="0" marL="0" rtl="0" algn="ctr">
              <a:lnSpc>
                <a:spcPct val="83300"/>
              </a:lnSpc>
              <a:spcBef>
                <a:spcPts val="468"/>
              </a:spcBef>
              <a:spcAft>
                <a:spcPts val="0"/>
              </a:spcAft>
              <a:buNone/>
            </a:pPr>
            <a:r>
              <a:rPr lang="en" sz="2500"/>
              <a:t>Neural Network for Image Denoising </a:t>
            </a:r>
            <a:endParaRPr/>
          </a:p>
        </p:txBody>
      </p:sp>
      <p:sp>
        <p:nvSpPr>
          <p:cNvPr id="435" name="Google Shape;435;p24"/>
          <p:cNvSpPr txBox="1"/>
          <p:nvPr>
            <p:ph idx="1" type="subTitle"/>
          </p:nvPr>
        </p:nvSpPr>
        <p:spPr>
          <a:xfrm>
            <a:off x="5195975" y="721875"/>
            <a:ext cx="3310500" cy="4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3300"/>
              </a:lnSpc>
              <a:spcBef>
                <a:spcPts val="18271"/>
              </a:spcBef>
              <a:spcAft>
                <a:spcPts val="0"/>
              </a:spcAft>
              <a:buSzPts val="275"/>
              <a:buNone/>
            </a:pPr>
            <a:r>
              <a:rPr b="1" lang="en" sz="1250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GuideName: </a:t>
            </a:r>
            <a:r>
              <a:rPr lang="en" sz="1250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Ms.K Vani Prasanna </a:t>
            </a:r>
            <a:endParaRPr sz="125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3300"/>
              </a:lnSpc>
              <a:spcBef>
                <a:spcPts val="415"/>
              </a:spcBef>
              <a:spcAft>
                <a:spcPts val="0"/>
              </a:spcAft>
              <a:buSzPts val="275"/>
              <a:buNone/>
            </a:pPr>
            <a:r>
              <a:rPr b="1" lang="en" sz="1250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Batch no. - </a:t>
            </a:r>
            <a:r>
              <a:rPr lang="en" sz="1250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CSEBNUM_H13 </a:t>
            </a:r>
            <a:endParaRPr sz="125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3300"/>
              </a:lnSpc>
              <a:spcBef>
                <a:spcPts val="352"/>
              </a:spcBef>
              <a:spcAft>
                <a:spcPts val="0"/>
              </a:spcAft>
              <a:buSzPts val="275"/>
              <a:buNone/>
            </a:pPr>
            <a:r>
              <a:rPr lang="en" sz="1275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221810308031 Saiteja namani </a:t>
            </a:r>
            <a:endParaRPr sz="1275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3300"/>
              </a:lnSpc>
              <a:spcBef>
                <a:spcPts val="326"/>
              </a:spcBef>
              <a:spcAft>
                <a:spcPts val="0"/>
              </a:spcAft>
              <a:buSzPts val="275"/>
              <a:buNone/>
            </a:pPr>
            <a:r>
              <a:rPr lang="en" sz="1275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221810308036 Parvathaneni Kaushik </a:t>
            </a:r>
            <a:endParaRPr sz="1275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3300"/>
              </a:lnSpc>
              <a:spcBef>
                <a:spcPts val="352"/>
              </a:spcBef>
              <a:spcAft>
                <a:spcPts val="0"/>
              </a:spcAft>
              <a:buSzPts val="275"/>
              <a:buNone/>
            </a:pPr>
            <a:r>
              <a:rPr lang="en" sz="1275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221810308030 Nagavelli Rohith Kumar </a:t>
            </a:r>
            <a:endParaRPr sz="1275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3300"/>
              </a:lnSpc>
              <a:spcBef>
                <a:spcPts val="352"/>
              </a:spcBef>
              <a:spcAft>
                <a:spcPts val="0"/>
              </a:spcAft>
              <a:buSzPts val="275"/>
              <a:buNone/>
            </a:pPr>
            <a:r>
              <a:rPr lang="en" sz="1275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221810308060 Yerra Abhinav Goud</a:t>
            </a:r>
            <a:endParaRPr sz="1225">
              <a:highlight>
                <a:schemeClr val="dk2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Hardware used:		</a:t>
            </a:r>
            <a:endParaRPr/>
          </a:p>
        </p:txBody>
      </p:sp>
      <p:sp>
        <p:nvSpPr>
          <p:cNvPr id="496" name="Google Shape;4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Cpu: Intel i7/(10th gen)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Gpu: Nvidia rtx 2070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Ram: 16gb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Software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:Programming lang - Python-3.9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Python libraries used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-Keras,Tensorflow,Numpy,Pandas,OpenCV.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4"/>
          <p:cNvSpPr txBox="1"/>
          <p:nvPr>
            <p:ph type="title"/>
          </p:nvPr>
        </p:nvSpPr>
        <p:spPr>
          <a:xfrm>
            <a:off x="311700" y="108600"/>
            <a:ext cx="85206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Review 2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Flow</a:t>
            </a:r>
            <a:endParaRPr sz="2500"/>
          </a:p>
        </p:txBody>
      </p:sp>
      <p:sp>
        <p:nvSpPr>
          <p:cNvPr id="502" name="Google Shape;5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necessary Libraries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Defining Image DeNoise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Injecting noise into the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Converting Image to Float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Denoising the image using Wavelet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Displaying </a:t>
            </a:r>
            <a:r>
              <a:rPr lang="en"/>
              <a:t>Noisy</a:t>
            </a:r>
            <a:r>
              <a:rPr lang="en"/>
              <a:t> and Denoised Image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 b="-5379" l="-2284" r="-607" t="5380"/>
          <a:stretch/>
        </p:blipFill>
        <p:spPr>
          <a:xfrm>
            <a:off x="1878325" y="737475"/>
            <a:ext cx="5339675" cy="36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Matplotlib : </a:t>
            </a:r>
            <a:r>
              <a:rPr lang="en" sz="1802">
                <a:latin typeface="Montserrat"/>
                <a:ea typeface="Montserrat"/>
                <a:cs typeface="Montserrat"/>
                <a:sym typeface="Montserrat"/>
              </a:rPr>
              <a:t>Matplotlib is a low level graph plotting library in python that serves   as a visualization utility.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Opencv 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OpenCV is a library of programming functions mainly aimed at real-time computer vision. Originally developed by Intel, it was later supported by Willow Garage then Itseez.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SkImage </a:t>
            </a:r>
            <a:r>
              <a:rPr lang="en" sz="2000"/>
              <a:t>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Scikit-image, or skimage, is an open source Python package designed for image preprocessing.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63" y="1747825"/>
            <a:ext cx="5496874" cy="2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7"/>
          <p:cNvSpPr txBox="1"/>
          <p:nvPr/>
        </p:nvSpPr>
        <p:spPr>
          <a:xfrm>
            <a:off x="1220400" y="582475"/>
            <a:ext cx="67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Model we used</a:t>
            </a:r>
            <a:endParaRPr b="1" sz="28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20" name="Google Shape;520;p37"/>
          <p:cNvSpPr txBox="1"/>
          <p:nvPr/>
        </p:nvSpPr>
        <p:spPr>
          <a:xfrm>
            <a:off x="2128650" y="1198075"/>
            <a:ext cx="488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Bayes shrink function and visushrink functions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Multi-Wavelet Model Parameters	</a:t>
            </a:r>
            <a:endParaRPr/>
          </a:p>
        </p:txBody>
      </p:sp>
      <p:sp>
        <p:nvSpPr>
          <p:cNvPr id="526" name="Google Shape;526;p38"/>
          <p:cNvSpPr txBox="1"/>
          <p:nvPr>
            <p:ph idx="1" type="body"/>
          </p:nvPr>
        </p:nvSpPr>
        <p:spPr>
          <a:xfrm>
            <a:off x="311700" y="1440000"/>
            <a:ext cx="8520600" cy="28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Random_noise - predefined function to inject noise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Estimate_sigma - predefined function for estimating noise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Denoise_wavelet - predefined function for performing wavelet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Peak_signal_noise_ratio - used to calculate psnr value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these are imported from Skimage package.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75" y="681275"/>
            <a:ext cx="8555027" cy="37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 txBox="1"/>
          <p:nvPr/>
        </p:nvSpPr>
        <p:spPr>
          <a:xfrm>
            <a:off x="2641950" y="2187000"/>
            <a:ext cx="386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Review 3</a:t>
            </a:r>
            <a:endParaRPr b="1" sz="3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/>
          <p:nvPr>
            <p:ph idx="1" type="body"/>
          </p:nvPr>
        </p:nvSpPr>
        <p:spPr>
          <a:xfrm>
            <a:off x="618825" y="1320425"/>
            <a:ext cx="76266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Autoencoders are an unsupervised learning technique in which we leverage neural networks for the task of representation learning. Specifically, we'll design a neural network architecture such that we impose a bottleneck in the network which forces a compressed knowledge representation of the original input.</a:t>
            </a:r>
            <a:endParaRPr sz="190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4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Autoencoders:</a:t>
            </a:r>
            <a:endParaRPr b="1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388" y="723363"/>
            <a:ext cx="4981224" cy="3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Index</a:t>
            </a:r>
            <a:endParaRPr sz="3000"/>
          </a:p>
        </p:txBody>
      </p:sp>
      <p:sp>
        <p:nvSpPr>
          <p:cNvPr id="441" name="Google Shape;4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is Image Denoising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are Convolutional Neural Networks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What is Discrete Wavelet Transform (DWT)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DWT to IDWT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Software and Hardware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25" y="411675"/>
            <a:ext cx="8288152" cy="41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550" y="306675"/>
            <a:ext cx="5909826" cy="4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75" y="152400"/>
            <a:ext cx="41534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/>
          <p:nvPr/>
        </p:nvSpPr>
        <p:spPr>
          <a:xfrm>
            <a:off x="1728750" y="473875"/>
            <a:ext cx="568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Impact of this project</a:t>
            </a:r>
            <a:endParaRPr b="1" sz="27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1136400" y="1833000"/>
            <a:ext cx="687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This project will help us to improve the quality of the images by decreasing noise.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Can be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helpful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for professional photographers.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Can be helpful for the medical industry( denoising the mri scans etc..)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									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75" name="Google Shape;5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Base paper: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https://ieeexplore.ieee.org/document/9270032/authors#authors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set: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https://www.kaggle.com/sharansmenon/div2k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https://pub.towardsai.net/image-de-noising-using-deep-learning-1a8334c81f06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</a:t>
            </a:r>
            <a:r>
              <a:rPr lang="en" sz="2500"/>
              <a:t>Denoising</a:t>
            </a:r>
            <a:endParaRPr/>
          </a:p>
        </p:txBody>
      </p:sp>
      <p:sp>
        <p:nvSpPr>
          <p:cNvPr id="447" name="Google Shape;4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It is a process to reserve the details of an image while removing the random noise from the image as far as possible.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Types of Image noise: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Gaussian Noise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Salt and Pepper Noise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Speckle Noise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Poisson Noise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What are Convolutional Neural Networks?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 txBox="1"/>
          <p:nvPr>
            <p:ph idx="1" type="body"/>
          </p:nvPr>
        </p:nvSpPr>
        <p:spPr>
          <a:xfrm>
            <a:off x="311700" y="1132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Convolutional Neural Network (ConvNet/CNN)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is a Deep Learning algorithm which can take in an input image, assign importance (learnable weights and biases) to various aspects/objects in the image and be able to differentiate one from the other.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It requires less pre-processing when compared to other classification algorithms.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While in primitive methods filters are hand-engineered, with enough training, ConvNets have the ability to learn these filters/characteristics.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Discrete Wavelet Transform?</a:t>
            </a:r>
            <a:endParaRPr/>
          </a:p>
        </p:txBody>
      </p:sp>
      <p:sp>
        <p:nvSpPr>
          <p:cNvPr id="459" name="Google Shape;4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discrete wavelet transform (DWT) is a transform that decomposes a given signal into a number of sets, where each set is a time series of coefficients describing the time evolution of the signal in the corresponding frequency band.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12" y="2245525"/>
            <a:ext cx="5422078" cy="2282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28"/>
          <p:cNvSpPr txBox="1"/>
          <p:nvPr/>
        </p:nvSpPr>
        <p:spPr>
          <a:xfrm>
            <a:off x="6347925" y="229377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LL - Approximation Image</a:t>
            </a:r>
            <a:endParaRPr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2" name="Google Shape;462;p28"/>
          <p:cNvSpPr txBox="1"/>
          <p:nvPr/>
        </p:nvSpPr>
        <p:spPr>
          <a:xfrm>
            <a:off x="6347925" y="277412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LH - Horizantal Edges</a:t>
            </a:r>
            <a:endParaRPr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3" name="Google Shape;463;p28"/>
          <p:cNvSpPr txBox="1"/>
          <p:nvPr/>
        </p:nvSpPr>
        <p:spPr>
          <a:xfrm>
            <a:off x="6347925" y="3254475"/>
            <a:ext cx="25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HL - Vertical Edges</a:t>
            </a:r>
            <a:endParaRPr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4" name="Google Shape;464;p28"/>
          <p:cNvSpPr txBox="1"/>
          <p:nvPr/>
        </p:nvSpPr>
        <p:spPr>
          <a:xfrm>
            <a:off x="6362775" y="3776300"/>
            <a:ext cx="24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Maven Pro"/>
                <a:ea typeface="Maven Pro"/>
                <a:cs typeface="Maven Pro"/>
                <a:sym typeface="Maven Pro"/>
              </a:rPr>
              <a:t>HH - Diagonal Edges</a:t>
            </a:r>
            <a:endParaRPr>
              <a:highlight>
                <a:schemeClr val="lt1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37" y="1150800"/>
            <a:ext cx="5601875" cy="36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9"/>
          <p:cNvSpPr txBox="1"/>
          <p:nvPr/>
        </p:nvSpPr>
        <p:spPr>
          <a:xfrm>
            <a:off x="1363500" y="434375"/>
            <a:ext cx="64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Project output examples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00" y="1286525"/>
            <a:ext cx="4970350" cy="29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>
            <p:ph type="ctrTitle"/>
          </p:nvPr>
        </p:nvSpPr>
        <p:spPr>
          <a:xfrm>
            <a:off x="618825" y="411675"/>
            <a:ext cx="7959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DWT to IDWT</a:t>
            </a:r>
            <a:endParaRPr/>
          </a:p>
        </p:txBody>
      </p:sp>
      <p:pic>
        <p:nvPicPr>
          <p:cNvPr id="477" name="Google Shape;4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575" y="1286525"/>
            <a:ext cx="19526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850" y="2267600"/>
            <a:ext cx="22764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Architecture(MWRDCNN)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31"/>
          <p:cNvPicPr preferRelativeResize="0"/>
          <p:nvPr/>
        </p:nvPicPr>
        <p:blipFill rotWithShape="1">
          <a:blip r:embed="rId3">
            <a:alphaModFix/>
          </a:blip>
          <a:srcRect b="10857" l="0" r="0" t="0"/>
          <a:stretch/>
        </p:blipFill>
        <p:spPr>
          <a:xfrm>
            <a:off x="1456950" y="1269050"/>
            <a:ext cx="6556474" cy="28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90" name="Google Shape;490;p32"/>
          <p:cNvSpPr txBox="1"/>
          <p:nvPr>
            <p:ph idx="1" type="body"/>
          </p:nvPr>
        </p:nvSpPr>
        <p:spPr>
          <a:xfrm>
            <a:off x="245900" y="1453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DIV2k(one of </a:t>
            </a:r>
            <a:r>
              <a:rPr lang="en"/>
              <a:t>the most popular training sets benefiting from its high quality) is used here. It contains 800 images for training, 100 images for validation.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https://www.kaggle.com/sharansmenon/div2k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